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webextensions/webextension2.xml" ContentType="application/vnd.ms-office.webextension+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84" r:id="rId5"/>
    <p:sldId id="286" r:id="rId6"/>
    <p:sldId id="287" r:id="rId7"/>
    <p:sldId id="297" r:id="rId8"/>
    <p:sldId id="303" r:id="rId9"/>
    <p:sldId id="304" r:id="rId10"/>
    <p:sldId id="261" r:id="rId11"/>
    <p:sldId id="298" r:id="rId12"/>
    <p:sldId id="288" r:id="rId13"/>
    <p:sldId id="299" r:id="rId14"/>
    <p:sldId id="300" r:id="rId15"/>
    <p:sldId id="293" r:id="rId16"/>
    <p:sldId id="292" r:id="rId17"/>
    <p:sldId id="301" r:id="rId18"/>
    <p:sldId id="302" r:id="rId19"/>
    <p:sldId id="2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899" autoAdjust="0"/>
  </p:normalViewPr>
  <p:slideViewPr>
    <p:cSldViewPr snapToGrid="0" snapToObjects="1" showGuides="1">
      <p:cViewPr varScale="1">
        <p:scale>
          <a:sx n="70" d="100"/>
          <a:sy n="70" d="100"/>
        </p:scale>
        <p:origin x="412" y="56"/>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10/29/2024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1/relationships/webextension" Target="../webextensions/webextension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1/relationships/webextension" Target="../webextensions/webextension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527048" y="1901952"/>
            <a:ext cx="4873752" cy="1709928"/>
          </a:xfrm>
        </p:spPr>
        <p:txBody>
          <a:bodyPr anchor="t">
            <a:normAutofit/>
          </a:bodyPr>
          <a:lstStyle/>
          <a:p>
            <a:r>
              <a:rPr lang="en-US" sz="5100" err="1"/>
              <a:t>Synaptix</a:t>
            </a:r>
            <a:r>
              <a:rPr lang="en-US" sz="5100"/>
              <a:t> Digital Solution</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679448" y="3456093"/>
            <a:ext cx="3913632" cy="1883664"/>
          </a:xfrm>
        </p:spPr>
        <p:txBody>
          <a:bodyPr>
            <a:normAutofit/>
          </a:bodyPr>
          <a:lstStyle/>
          <a:p>
            <a:r>
              <a:rPr lang="en-US" sz="2400" dirty="0"/>
              <a:t>Project Pioneer</a:t>
            </a:r>
          </a:p>
          <a:p>
            <a:endParaRPr lang="en-US" sz="2400" dirty="0"/>
          </a:p>
        </p:txBody>
      </p:sp>
      <p:pic>
        <p:nvPicPr>
          <p:cNvPr id="4" name="Picture Placeholder 3" descr="A hexagon with blue and white lines&#10;&#10;Description automatically generated">
            <a:extLst>
              <a:ext uri="{FF2B5EF4-FFF2-40B4-BE49-F238E27FC236}">
                <a16:creationId xmlns:a16="http://schemas.microsoft.com/office/drawing/2014/main" id="{FEF076A7-501A-C9EE-CE8B-E3455004AAC8}"/>
              </a:ext>
            </a:extLst>
          </p:cNvPr>
          <p:cNvPicPr>
            <a:picLocks noGrp="1" noChangeAspect="1"/>
          </p:cNvPicPr>
          <p:nvPr>
            <p:ph type="pic" sz="quarter" idx="10"/>
          </p:nvPr>
        </p:nvPicPr>
        <p:blipFill>
          <a:blip r:embed="rId2"/>
          <a:srcRect l="20650" r="18913" b="-3"/>
          <a:stretch/>
        </p:blipFill>
        <p:spPr>
          <a:xfrm>
            <a:off x="6443482" y="812292"/>
            <a:ext cx="4636008" cy="4928616"/>
          </a:xfrm>
          <a:no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79829-9825-6F72-6F1B-D4A6753C645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6CDE4AB7-8B9B-0302-209E-82D0D6323593}"/>
              </a:ext>
            </a:extLst>
          </p:cNvPr>
          <p:cNvSpPr>
            <a:spLocks noGrp="1"/>
          </p:cNvSpPr>
          <p:nvPr>
            <p:ph type="title"/>
          </p:nvPr>
        </p:nvSpPr>
        <p:spPr/>
        <p:txBody>
          <a:bodyPr/>
          <a:lstStyle/>
          <a:p>
            <a:r>
              <a:rPr lang="en-US" sz="3600" dirty="0"/>
              <a:t>Least Performing Age-Range and Location</a:t>
            </a:r>
          </a:p>
        </p:txBody>
      </p:sp>
      <p:sp>
        <p:nvSpPr>
          <p:cNvPr id="4" name="Slide Number Placeholder 3">
            <a:extLst>
              <a:ext uri="{FF2B5EF4-FFF2-40B4-BE49-F238E27FC236}">
                <a16:creationId xmlns:a16="http://schemas.microsoft.com/office/drawing/2014/main" id="{E3C99C4F-5556-3850-27CE-7FD743CD5973}"/>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 name="Footer Placeholder 2">
            <a:extLst>
              <a:ext uri="{FF2B5EF4-FFF2-40B4-BE49-F238E27FC236}">
                <a16:creationId xmlns:a16="http://schemas.microsoft.com/office/drawing/2014/main" id="{4DDDF32A-D390-3262-0691-98CE22895F36}"/>
              </a:ext>
            </a:extLst>
          </p:cNvPr>
          <p:cNvSpPr>
            <a:spLocks noGrp="1"/>
          </p:cNvSpPr>
          <p:nvPr>
            <p:ph type="ftr" sz="quarter" idx="11"/>
          </p:nvPr>
        </p:nvSpPr>
        <p:spPr/>
        <p:txBody>
          <a:bodyPr/>
          <a:lstStyle/>
          <a:p>
            <a:r>
              <a:rPr lang="en-US" dirty="0" err="1"/>
              <a:t>Synaptix</a:t>
            </a:r>
            <a:r>
              <a:rPr lang="en-US" dirty="0"/>
              <a:t> Digital</a:t>
            </a:r>
          </a:p>
        </p:txBody>
      </p:sp>
      <p:sp>
        <p:nvSpPr>
          <p:cNvPr id="2" name="Date Placeholder 1">
            <a:extLst>
              <a:ext uri="{FF2B5EF4-FFF2-40B4-BE49-F238E27FC236}">
                <a16:creationId xmlns:a16="http://schemas.microsoft.com/office/drawing/2014/main" id="{3375C513-0FF4-198F-33A4-D48EF10736FC}"/>
              </a:ext>
            </a:extLst>
          </p:cNvPr>
          <p:cNvSpPr>
            <a:spLocks noGrp="1"/>
          </p:cNvSpPr>
          <p:nvPr>
            <p:ph type="dt" sz="half" idx="10"/>
          </p:nvPr>
        </p:nvSpPr>
        <p:spPr/>
        <p:txBody>
          <a:bodyPr/>
          <a:lstStyle/>
          <a:p>
            <a:r>
              <a:rPr lang="en-US" dirty="0"/>
              <a:t>2024</a:t>
            </a:r>
          </a:p>
        </p:txBody>
      </p:sp>
      <p:pic>
        <p:nvPicPr>
          <p:cNvPr id="9" name="Content Placeholder 8">
            <a:extLst>
              <a:ext uri="{FF2B5EF4-FFF2-40B4-BE49-F238E27FC236}">
                <a16:creationId xmlns:a16="http://schemas.microsoft.com/office/drawing/2014/main" id="{02B717C0-2115-37ED-936B-B5F8B96AC70C}"/>
              </a:ext>
            </a:extLst>
          </p:cNvPr>
          <p:cNvPicPr>
            <a:picLocks noGrp="1" noChangeAspect="1"/>
          </p:cNvPicPr>
          <p:nvPr>
            <p:ph idx="1"/>
          </p:nvPr>
        </p:nvPicPr>
        <p:blipFill>
          <a:blip r:embed="rId2"/>
          <a:stretch>
            <a:fillRect/>
          </a:stretch>
        </p:blipFill>
        <p:spPr>
          <a:xfrm>
            <a:off x="1139953" y="1210177"/>
            <a:ext cx="4078462" cy="2887593"/>
          </a:xfrm>
        </p:spPr>
      </p:pic>
      <p:pic>
        <p:nvPicPr>
          <p:cNvPr id="11" name="Picture 10">
            <a:extLst>
              <a:ext uri="{FF2B5EF4-FFF2-40B4-BE49-F238E27FC236}">
                <a16:creationId xmlns:a16="http://schemas.microsoft.com/office/drawing/2014/main" id="{33E0793E-5A8A-D275-2D79-6EDB0F20AE18}"/>
              </a:ext>
            </a:extLst>
          </p:cNvPr>
          <p:cNvPicPr>
            <a:picLocks noChangeAspect="1"/>
          </p:cNvPicPr>
          <p:nvPr/>
        </p:nvPicPr>
        <p:blipFill>
          <a:blip r:embed="rId3"/>
          <a:stretch>
            <a:fillRect/>
          </a:stretch>
        </p:blipFill>
        <p:spPr>
          <a:xfrm>
            <a:off x="5621121" y="1210177"/>
            <a:ext cx="4673623" cy="2887593"/>
          </a:xfrm>
          <a:prstGeom prst="rect">
            <a:avLst/>
          </a:prstGeom>
        </p:spPr>
      </p:pic>
      <p:sp>
        <p:nvSpPr>
          <p:cNvPr id="12" name="TextBox 11">
            <a:extLst>
              <a:ext uri="{FF2B5EF4-FFF2-40B4-BE49-F238E27FC236}">
                <a16:creationId xmlns:a16="http://schemas.microsoft.com/office/drawing/2014/main" id="{4CEAE3A7-2C24-122D-2BB9-11D4027836A6}"/>
              </a:ext>
            </a:extLst>
          </p:cNvPr>
          <p:cNvSpPr txBox="1"/>
          <p:nvPr/>
        </p:nvSpPr>
        <p:spPr>
          <a:xfrm>
            <a:off x="1203960" y="4097771"/>
            <a:ext cx="8835001" cy="1477328"/>
          </a:xfrm>
          <a:prstGeom prst="rect">
            <a:avLst/>
          </a:prstGeom>
          <a:noFill/>
        </p:spPr>
        <p:txBody>
          <a:bodyPr wrap="square" rtlCol="0">
            <a:spAutoFit/>
          </a:bodyPr>
          <a:lstStyle/>
          <a:p>
            <a:r>
              <a:rPr lang="en-US" dirty="0"/>
              <a:t>The figure above shows that the seniors are probably finding the app difficult to navigate. Hence, we’ll recommend that there should be a friendly user interface for these age-range as well as an audio feature that will help in navigating the app easily. In addition, Increasing the font size for easy reading and bright display colors. Research on Philadelphia being the least performing country suggests that there is need to create awareness around the cities such as indigenous advertisements. </a:t>
            </a:r>
          </a:p>
        </p:txBody>
      </p:sp>
    </p:spTree>
    <p:extLst>
      <p:ext uri="{BB962C8B-B14F-4D97-AF65-F5344CB8AC3E}">
        <p14:creationId xmlns:p14="http://schemas.microsoft.com/office/powerpoint/2010/main" val="55993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43DC-D9F8-147B-B0CB-40A407DDB5A4}"/>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EA2C34A-6E95-223C-1C36-44CBDE28B630}"/>
              </a:ext>
            </a:extLst>
          </p:cNvPr>
          <p:cNvSpPr>
            <a:spLocks noGrp="1"/>
          </p:cNvSpPr>
          <p:nvPr>
            <p:ph type="title"/>
          </p:nvPr>
        </p:nvSpPr>
        <p:spPr>
          <a:xfrm>
            <a:off x="1037089" y="294350"/>
            <a:ext cx="9912096" cy="815993"/>
          </a:xfrm>
        </p:spPr>
        <p:txBody>
          <a:bodyPr/>
          <a:lstStyle/>
          <a:p>
            <a:r>
              <a:rPr lang="en-US" sz="3200" dirty="0"/>
              <a:t>Location with Highest and Lowest Engagement</a:t>
            </a:r>
          </a:p>
        </p:txBody>
      </p:sp>
      <p:sp>
        <p:nvSpPr>
          <p:cNvPr id="4" name="Slide Number Placeholder 3">
            <a:extLst>
              <a:ext uri="{FF2B5EF4-FFF2-40B4-BE49-F238E27FC236}">
                <a16:creationId xmlns:a16="http://schemas.microsoft.com/office/drawing/2014/main" id="{1C2959F9-2E48-7013-AF2A-AD7B2C2636CA}"/>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 name="Footer Placeholder 2">
            <a:extLst>
              <a:ext uri="{FF2B5EF4-FFF2-40B4-BE49-F238E27FC236}">
                <a16:creationId xmlns:a16="http://schemas.microsoft.com/office/drawing/2014/main" id="{475BD1FF-350D-6C81-762B-A40C5BB08BCC}"/>
              </a:ext>
            </a:extLst>
          </p:cNvPr>
          <p:cNvSpPr>
            <a:spLocks noGrp="1"/>
          </p:cNvSpPr>
          <p:nvPr>
            <p:ph type="ftr" sz="quarter" idx="11"/>
          </p:nvPr>
        </p:nvSpPr>
        <p:spPr/>
        <p:txBody>
          <a:bodyPr/>
          <a:lstStyle/>
          <a:p>
            <a:r>
              <a:rPr lang="en-US" dirty="0" err="1"/>
              <a:t>Synaptix</a:t>
            </a:r>
            <a:r>
              <a:rPr lang="en-US" dirty="0"/>
              <a:t> Digital</a:t>
            </a:r>
          </a:p>
        </p:txBody>
      </p:sp>
      <p:sp>
        <p:nvSpPr>
          <p:cNvPr id="2" name="Date Placeholder 1">
            <a:extLst>
              <a:ext uri="{FF2B5EF4-FFF2-40B4-BE49-F238E27FC236}">
                <a16:creationId xmlns:a16="http://schemas.microsoft.com/office/drawing/2014/main" id="{46E6BAF9-5B26-E8CE-D824-07D55E6A8CF6}"/>
              </a:ext>
            </a:extLst>
          </p:cNvPr>
          <p:cNvSpPr>
            <a:spLocks noGrp="1"/>
          </p:cNvSpPr>
          <p:nvPr>
            <p:ph type="dt" sz="half" idx="10"/>
          </p:nvPr>
        </p:nvSpPr>
        <p:spPr/>
        <p:txBody>
          <a:bodyPr/>
          <a:lstStyle/>
          <a:p>
            <a:r>
              <a:rPr lang="en-US" dirty="0"/>
              <a:t>2024</a:t>
            </a:r>
          </a:p>
        </p:txBody>
      </p:sp>
      <p:sp>
        <p:nvSpPr>
          <p:cNvPr id="12" name="TextBox 11">
            <a:extLst>
              <a:ext uri="{FF2B5EF4-FFF2-40B4-BE49-F238E27FC236}">
                <a16:creationId xmlns:a16="http://schemas.microsoft.com/office/drawing/2014/main" id="{82D1B9BC-5950-00B5-D4AC-FD10D014E966}"/>
              </a:ext>
            </a:extLst>
          </p:cNvPr>
          <p:cNvSpPr txBox="1"/>
          <p:nvPr/>
        </p:nvSpPr>
        <p:spPr>
          <a:xfrm>
            <a:off x="1596676" y="3912433"/>
            <a:ext cx="8442285" cy="1631216"/>
          </a:xfrm>
          <a:prstGeom prst="rect">
            <a:avLst/>
          </a:prstGeom>
          <a:noFill/>
        </p:spPr>
        <p:txBody>
          <a:bodyPr wrap="square" rtlCol="0">
            <a:spAutoFit/>
          </a:bodyPr>
          <a:lstStyle/>
          <a:p>
            <a:r>
              <a:rPr lang="en-US" sz="2000" dirty="0"/>
              <a:t>From the table, the locations with the highest engagements are Phoenix, Chicago and Houston with over 500,000 on average. While New York, Los Angeles and Philadelphia with over 400,000 on average. We can address this disparity by tailoring location specific advertisements and adopting the model that worked in the top locations to the bottom locations.</a:t>
            </a:r>
          </a:p>
        </p:txBody>
      </p:sp>
      <p:pic>
        <p:nvPicPr>
          <p:cNvPr id="8" name="Content Placeholder 7">
            <a:extLst>
              <a:ext uri="{FF2B5EF4-FFF2-40B4-BE49-F238E27FC236}">
                <a16:creationId xmlns:a16="http://schemas.microsoft.com/office/drawing/2014/main" id="{2CDD1325-1182-8697-F541-1764AB1CEFA0}"/>
              </a:ext>
            </a:extLst>
          </p:cNvPr>
          <p:cNvPicPr>
            <a:picLocks noGrp="1" noChangeAspect="1"/>
          </p:cNvPicPr>
          <p:nvPr>
            <p:ph idx="1"/>
          </p:nvPr>
        </p:nvPicPr>
        <p:blipFill>
          <a:blip r:embed="rId2"/>
          <a:stretch>
            <a:fillRect/>
          </a:stretch>
        </p:blipFill>
        <p:spPr>
          <a:xfrm>
            <a:off x="1596676" y="1110343"/>
            <a:ext cx="8707065" cy="2692141"/>
          </a:xfrm>
        </p:spPr>
      </p:pic>
    </p:spTree>
    <p:extLst>
      <p:ext uri="{BB962C8B-B14F-4D97-AF65-F5344CB8AC3E}">
        <p14:creationId xmlns:p14="http://schemas.microsoft.com/office/powerpoint/2010/main" val="217640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RECOMMENDATION</a:t>
            </a:r>
            <a:br>
              <a:rPr lang="en-US" dirty="0"/>
            </a:br>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a:xfrm>
            <a:off x="4433534" y="2078402"/>
            <a:ext cx="3453166" cy="4019010"/>
          </a:xfrm>
        </p:spPr>
        <p:txBody>
          <a:bodyPr/>
          <a:lstStyle/>
          <a:p>
            <a:r>
              <a:rPr lang="en-US" dirty="0"/>
              <a:t>It is recommended that </a:t>
            </a:r>
            <a:r>
              <a:rPr lang="en-US" dirty="0" err="1"/>
              <a:t>Synaptix</a:t>
            </a:r>
            <a:r>
              <a:rPr lang="en-US" dirty="0"/>
              <a:t> should center their in app-features on the devices mostly used in Philadelphia. By creating features that are more appealing on Smartphones and Tablets this will increase user engagements and directly increase user retention.</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a:xfrm>
            <a:off x="8275320" y="2944368"/>
            <a:ext cx="2957794" cy="2785100"/>
          </a:xfrm>
        </p:spPr>
        <p:txBody>
          <a:bodyPr/>
          <a:lstStyle/>
          <a:p>
            <a:r>
              <a:rPr lang="en-US" dirty="0"/>
              <a:t>Cultivate one-to-one customer service with robust ideas​</a:t>
            </a:r>
            <a:br>
              <a:rPr lang="en-US" dirty="0"/>
            </a:br>
            <a:br>
              <a:rPr lang="en-US" dirty="0"/>
            </a:br>
            <a:r>
              <a:rPr lang="en-US" dirty="0"/>
              <a:t>Maximize timely deliverables for real-time schemas</a:t>
            </a:r>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err="1"/>
              <a:t>Synaptix</a:t>
            </a:r>
            <a:r>
              <a:rPr lang="en-US" dirty="0"/>
              <a:t> Digital</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2024</a:t>
            </a:r>
          </a:p>
        </p:txBody>
      </p:sp>
      <p:sp>
        <p:nvSpPr>
          <p:cNvPr id="10" name="Content Placeholder 9">
            <a:extLst>
              <a:ext uri="{FF2B5EF4-FFF2-40B4-BE49-F238E27FC236}">
                <a16:creationId xmlns:a16="http://schemas.microsoft.com/office/drawing/2014/main" id="{46DEF317-4894-0BB1-A377-BDEDC4F6A172}"/>
              </a:ext>
            </a:extLst>
          </p:cNvPr>
          <p:cNvSpPr>
            <a:spLocks noGrp="1"/>
          </p:cNvSpPr>
          <p:nvPr>
            <p:ph sz="half" idx="2"/>
          </p:nvPr>
        </p:nvSpPr>
        <p:spPr/>
        <p:txBody>
          <a:bodyPr/>
          <a:lstStyle/>
          <a:p>
            <a:endParaRPr lang="en-US"/>
          </a:p>
        </p:txBody>
      </p:sp>
      <p:pic>
        <p:nvPicPr>
          <p:cNvPr id="16" name="Picture 15">
            <a:extLst>
              <a:ext uri="{FF2B5EF4-FFF2-40B4-BE49-F238E27FC236}">
                <a16:creationId xmlns:a16="http://schemas.microsoft.com/office/drawing/2014/main" id="{17840453-0586-3FB2-D7AF-588CE4081234}"/>
              </a:ext>
            </a:extLst>
          </p:cNvPr>
          <p:cNvPicPr>
            <a:picLocks noChangeAspect="1"/>
          </p:cNvPicPr>
          <p:nvPr/>
        </p:nvPicPr>
        <p:blipFill>
          <a:blip r:embed="rId2"/>
          <a:stretch>
            <a:fillRect/>
          </a:stretch>
        </p:blipFill>
        <p:spPr>
          <a:xfrm>
            <a:off x="8320869" y="2078402"/>
            <a:ext cx="3500846" cy="3986784"/>
          </a:xfrm>
          <a:prstGeom prst="rect">
            <a:avLst/>
          </a:prstGeom>
        </p:spPr>
      </p:pic>
      <p:pic>
        <p:nvPicPr>
          <p:cNvPr id="17" name="Picture 16">
            <a:extLst>
              <a:ext uri="{FF2B5EF4-FFF2-40B4-BE49-F238E27FC236}">
                <a16:creationId xmlns:a16="http://schemas.microsoft.com/office/drawing/2014/main" id="{523446C5-A29F-D497-9680-D5A3357BAE55}"/>
              </a:ext>
            </a:extLst>
          </p:cNvPr>
          <p:cNvPicPr>
            <a:picLocks noChangeAspect="1"/>
          </p:cNvPicPr>
          <p:nvPr/>
        </p:nvPicPr>
        <p:blipFill>
          <a:blip r:embed="rId3"/>
          <a:stretch>
            <a:fillRect/>
          </a:stretch>
        </p:blipFill>
        <p:spPr>
          <a:xfrm>
            <a:off x="735205" y="2078402"/>
            <a:ext cx="3500846" cy="3986784"/>
          </a:xfrm>
          <a:prstGeom prst="rect">
            <a:avLst/>
          </a:prstGeom>
        </p:spPr>
      </p:pic>
    </p:spTree>
    <p:extLst>
      <p:ext uri="{BB962C8B-B14F-4D97-AF65-F5344CB8AC3E}">
        <p14:creationId xmlns:p14="http://schemas.microsoft.com/office/powerpoint/2010/main" val="3095245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a:xfrm>
            <a:off x="2155371" y="443304"/>
            <a:ext cx="8055430" cy="928334"/>
          </a:xfrm>
        </p:spPr>
        <p:txBody>
          <a:bodyPr/>
          <a:lstStyle/>
          <a:p>
            <a:r>
              <a:rPr lang="en-US" dirty="0"/>
              <a:t>Recommendation</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a:xfrm>
            <a:off x="7064829" y="2007884"/>
            <a:ext cx="4304680" cy="1638830"/>
          </a:xfrm>
        </p:spPr>
        <p:txBody>
          <a:bodyPr/>
          <a:lstStyle/>
          <a:p>
            <a:pPr indent="0">
              <a:buNone/>
            </a:pPr>
            <a:r>
              <a:rPr lang="en-US" sz="1800" dirty="0"/>
              <a:t>The Inactive and Engaged Users have Spent less than 3 hours per day on the app. A reward system can be put in place where it determines the longer the session, the increase in point which will increase user retention and app usage</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a:xfrm>
            <a:off x="6749143" y="4268462"/>
            <a:ext cx="4304680" cy="1330189"/>
          </a:xfrm>
        </p:spPr>
        <p:txBody>
          <a:bodyPr/>
          <a:lstStyle/>
          <a:p>
            <a:pPr indent="0">
              <a:buNone/>
            </a:pPr>
            <a:r>
              <a:rPr lang="en-US" sz="1800" dirty="0"/>
              <a:t>The rewards can vary from points conversion to cash or free subscription to the business services. This will not only enhance the usage of the app but also incentivize the users to refer potential customers.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err="1"/>
              <a:t>Ssynaptix</a:t>
            </a:r>
            <a:r>
              <a:rPr lang="en-US" dirty="0"/>
              <a:t> Digital</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pic>
        <p:nvPicPr>
          <p:cNvPr id="7" name="Picture 6">
            <a:extLst>
              <a:ext uri="{FF2B5EF4-FFF2-40B4-BE49-F238E27FC236}">
                <a16:creationId xmlns:a16="http://schemas.microsoft.com/office/drawing/2014/main" id="{EE526370-3BBB-1A6C-EDF1-19C9E8B8B160}"/>
              </a:ext>
            </a:extLst>
          </p:cNvPr>
          <p:cNvPicPr>
            <a:picLocks noChangeAspect="1"/>
          </p:cNvPicPr>
          <p:nvPr/>
        </p:nvPicPr>
        <p:blipFill>
          <a:blip r:embed="rId2"/>
          <a:stretch>
            <a:fillRect/>
          </a:stretch>
        </p:blipFill>
        <p:spPr>
          <a:xfrm>
            <a:off x="242871" y="1709724"/>
            <a:ext cx="5929330" cy="4290053"/>
          </a:xfrm>
          <a:prstGeom prst="rect">
            <a:avLst/>
          </a:prstGeom>
        </p:spPr>
      </p:pic>
    </p:spTree>
    <p:extLst>
      <p:ext uri="{BB962C8B-B14F-4D97-AF65-F5344CB8AC3E}">
        <p14:creationId xmlns:p14="http://schemas.microsoft.com/office/powerpoint/2010/main" val="164672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BA4C6-B876-8990-153C-A2B5FF8133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FF6092-87AB-6D2B-CD4E-BB8DDE8FFF63}"/>
              </a:ext>
            </a:extLst>
          </p:cNvPr>
          <p:cNvSpPr>
            <a:spLocks noGrp="1"/>
          </p:cNvSpPr>
          <p:nvPr>
            <p:ph type="title"/>
          </p:nvPr>
        </p:nvSpPr>
        <p:spPr>
          <a:xfrm>
            <a:off x="2728924" y="45316"/>
            <a:ext cx="7343752" cy="1110343"/>
          </a:xfrm>
        </p:spPr>
        <p:txBody>
          <a:bodyPr/>
          <a:lstStyle/>
          <a:p>
            <a:r>
              <a:rPr lang="en-US" dirty="0">
                <a:solidFill>
                  <a:schemeClr val="bg1"/>
                </a:solidFill>
              </a:rPr>
              <a:t>Recommendation</a:t>
            </a:r>
          </a:p>
        </p:txBody>
      </p:sp>
      <p:sp>
        <p:nvSpPr>
          <p:cNvPr id="4" name="Content Placeholder 3">
            <a:extLst>
              <a:ext uri="{FF2B5EF4-FFF2-40B4-BE49-F238E27FC236}">
                <a16:creationId xmlns:a16="http://schemas.microsoft.com/office/drawing/2014/main" id="{37EEC730-8BAC-6AF8-784D-326C5E53F6F3}"/>
              </a:ext>
            </a:extLst>
          </p:cNvPr>
          <p:cNvSpPr>
            <a:spLocks noGrp="1"/>
          </p:cNvSpPr>
          <p:nvPr>
            <p:ph idx="1"/>
          </p:nvPr>
        </p:nvSpPr>
        <p:spPr>
          <a:xfrm>
            <a:off x="870857" y="1693889"/>
            <a:ext cx="5529943" cy="3490759"/>
          </a:xfrm>
        </p:spPr>
        <p:txBody>
          <a:bodyPr/>
          <a:lstStyle/>
          <a:p>
            <a:pPr marL="340614" indent="-285750">
              <a:buFont typeface="Wingdings" panose="05000000000000000000" pitchFamily="2" charset="2"/>
              <a:buChar char="q"/>
            </a:pPr>
            <a:r>
              <a:rPr lang="en-US" sz="2000" dirty="0"/>
              <a:t>For the seniors who are the ones at more risk of churning. </a:t>
            </a:r>
            <a:r>
              <a:rPr lang="en-US" sz="2000" dirty="0" err="1"/>
              <a:t>Synaptix</a:t>
            </a:r>
            <a:r>
              <a:rPr lang="en-US" sz="2000" dirty="0"/>
              <a:t> Digital can develop retention tactics, like re-engagement emails or incentives to make them want to come to the app more.</a:t>
            </a:r>
          </a:p>
          <a:p>
            <a:pPr marL="340614" indent="-285750">
              <a:buFont typeface="Wingdings" panose="05000000000000000000" pitchFamily="2" charset="2"/>
              <a:buChar char="q"/>
            </a:pPr>
            <a:endParaRPr lang="en-US" sz="2000" dirty="0"/>
          </a:p>
          <a:p>
            <a:pPr marL="340614" indent="-285750">
              <a:buFont typeface="Wingdings" panose="05000000000000000000" pitchFamily="2" charset="2"/>
              <a:buChar char="q"/>
            </a:pPr>
            <a:r>
              <a:rPr lang="en-US" sz="2000" dirty="0"/>
              <a:t>For Philadelphia being the least performing location, the root cause of the issue in these location can be addressed such as cellular network providers. A partnership stakeholder meeting can be held for collaborative engagement of users.</a:t>
            </a:r>
          </a:p>
          <a:p>
            <a:endParaRPr lang="en-US" dirty="0"/>
          </a:p>
        </p:txBody>
      </p:sp>
      <p:sp>
        <p:nvSpPr>
          <p:cNvPr id="7" name="Slide Number Placeholder 6">
            <a:extLst>
              <a:ext uri="{FF2B5EF4-FFF2-40B4-BE49-F238E27FC236}">
                <a16:creationId xmlns:a16="http://schemas.microsoft.com/office/drawing/2014/main" id="{AE4DABF8-8E02-D683-7169-5CD92ED305FE}"/>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14</a:t>
            </a:fld>
            <a:endParaRPr lang="en-US" dirty="0"/>
          </a:p>
        </p:txBody>
      </p:sp>
    </p:spTree>
    <p:extLst>
      <p:ext uri="{BB962C8B-B14F-4D97-AF65-F5344CB8AC3E}">
        <p14:creationId xmlns:p14="http://schemas.microsoft.com/office/powerpoint/2010/main" val="3328193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BA4C6-B876-8990-153C-A2B5FF8133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FF6092-87AB-6D2B-CD4E-BB8DDE8FFF63}"/>
              </a:ext>
            </a:extLst>
          </p:cNvPr>
          <p:cNvSpPr>
            <a:spLocks noGrp="1"/>
          </p:cNvSpPr>
          <p:nvPr>
            <p:ph type="title"/>
          </p:nvPr>
        </p:nvSpPr>
        <p:spPr>
          <a:xfrm>
            <a:off x="1389888" y="1719072"/>
            <a:ext cx="5038344" cy="1709928"/>
          </a:xfrm>
        </p:spPr>
        <p:txBody>
          <a:bodyPr anchor="t">
            <a:normAutofit/>
          </a:bodyPr>
          <a:lstStyle/>
          <a:p>
            <a:r>
              <a:rPr lang="en-US"/>
              <a:t>Conclusion</a:t>
            </a:r>
          </a:p>
        </p:txBody>
      </p:sp>
      <p:pic>
        <p:nvPicPr>
          <p:cNvPr id="9" name="Picture 8" descr="3D spheres connected with a red line">
            <a:extLst>
              <a:ext uri="{FF2B5EF4-FFF2-40B4-BE49-F238E27FC236}">
                <a16:creationId xmlns:a16="http://schemas.microsoft.com/office/drawing/2014/main" id="{BE91C0A9-4CA1-476E-BBE4-80B87F1A9FC6}"/>
              </a:ext>
            </a:extLst>
          </p:cNvPr>
          <p:cNvPicPr>
            <a:picLocks noChangeAspect="1"/>
          </p:cNvPicPr>
          <p:nvPr/>
        </p:nvPicPr>
        <p:blipFill>
          <a:blip r:embed="rId2"/>
          <a:srcRect l="31643" r="25757"/>
          <a:stretch/>
        </p:blipFill>
        <p:spPr>
          <a:xfrm>
            <a:off x="8296656" y="10"/>
            <a:ext cx="3895344" cy="6857990"/>
          </a:xfrm>
          <a:prstGeom prst="rect">
            <a:avLst/>
          </a:prstGeom>
          <a:noFill/>
        </p:spPr>
      </p:pic>
      <p:sp>
        <p:nvSpPr>
          <p:cNvPr id="4" name="Content Placeholder 3">
            <a:extLst>
              <a:ext uri="{FF2B5EF4-FFF2-40B4-BE49-F238E27FC236}">
                <a16:creationId xmlns:a16="http://schemas.microsoft.com/office/drawing/2014/main" id="{37EEC730-8BAC-6AF8-784D-326C5E53F6F3}"/>
              </a:ext>
            </a:extLst>
          </p:cNvPr>
          <p:cNvSpPr>
            <a:spLocks noGrp="1"/>
          </p:cNvSpPr>
          <p:nvPr>
            <p:ph idx="1"/>
          </p:nvPr>
        </p:nvSpPr>
        <p:spPr>
          <a:xfrm>
            <a:off x="1389888" y="3054096"/>
            <a:ext cx="5010912" cy="2130552"/>
          </a:xfrm>
        </p:spPr>
        <p:txBody>
          <a:bodyPr>
            <a:normAutofit/>
          </a:bodyPr>
          <a:lstStyle/>
          <a:p>
            <a:pPr>
              <a:lnSpc>
                <a:spcPct val="110000"/>
              </a:lnSpc>
              <a:spcAft>
                <a:spcPts val="600"/>
              </a:spcAft>
            </a:pPr>
            <a:r>
              <a:rPr lang="en-US" sz="1500"/>
              <a:t>From our analysis, we have been able to identify valuable insights into the user engagement patterns within the app, offering a clear path to enhance retention and usage. </a:t>
            </a:r>
          </a:p>
          <a:p>
            <a:pPr>
              <a:lnSpc>
                <a:spcPct val="110000"/>
              </a:lnSpc>
              <a:spcAft>
                <a:spcPts val="600"/>
              </a:spcAft>
            </a:pPr>
            <a:endParaRPr lang="en-US" sz="1500"/>
          </a:p>
          <a:p>
            <a:pPr>
              <a:lnSpc>
                <a:spcPct val="110000"/>
              </a:lnSpc>
              <a:spcAft>
                <a:spcPts val="600"/>
              </a:spcAft>
            </a:pPr>
            <a:r>
              <a:rPr lang="en-US" sz="1500"/>
              <a:t>These finding shows that high-engagement users share specific traits, like device preference and consistent session durations, suggesting opportunities for personalized engagement strategies.</a:t>
            </a:r>
          </a:p>
        </p:txBody>
      </p:sp>
      <p:sp>
        <p:nvSpPr>
          <p:cNvPr id="7" name="Slide Number Placeholder 6">
            <a:extLst>
              <a:ext uri="{FF2B5EF4-FFF2-40B4-BE49-F238E27FC236}">
                <a16:creationId xmlns:a16="http://schemas.microsoft.com/office/drawing/2014/main" id="{AE4DABF8-8E02-D683-7169-5CD92ED305FE}"/>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smtClean="0"/>
              <a:pPr>
                <a:spcAft>
                  <a:spcPts val="600"/>
                </a:spcAft>
              </a:pPr>
              <a:t>15</a:t>
            </a:fld>
            <a:endParaRPr lang="en-US"/>
          </a:p>
        </p:txBody>
      </p:sp>
    </p:spTree>
    <p:extLst>
      <p:ext uri="{BB962C8B-B14F-4D97-AF65-F5344CB8AC3E}">
        <p14:creationId xmlns:p14="http://schemas.microsoft.com/office/powerpoint/2010/main" val="4064790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222248" y="2421635"/>
            <a:ext cx="8886952" cy="1828631"/>
          </a:xfrm>
        </p:spPr>
        <p:txBody>
          <a:bodyPr/>
          <a:lstStyle/>
          <a:p>
            <a:r>
              <a:rPr lang="en-US" dirty="0"/>
              <a:t>Thank you for you time.</a:t>
            </a:r>
          </a:p>
        </p:txBody>
      </p:sp>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Outline</a:t>
            </a:r>
            <a:br>
              <a:rPr lang="en-US" dirty="0"/>
            </a:br>
            <a:endParaRPr lang="en-US" dirty="0"/>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2935633" y="4326702"/>
            <a:ext cx="2147996" cy="778698"/>
          </a:xfrm>
        </p:spPr>
        <p:txBody>
          <a:bodyPr/>
          <a:lstStyle/>
          <a:p>
            <a:r>
              <a:rPr lang="en-US" dirty="0"/>
              <a:t>Business Summary</a:t>
            </a:r>
          </a:p>
          <a:p>
            <a:endParaRPr lang="en-US" dirty="0"/>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Visualization</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6953377" y="4313642"/>
            <a:ext cx="2512631" cy="637238"/>
          </a:xfrm>
        </p:spPr>
        <p:txBody>
          <a:bodyPr/>
          <a:lstStyle/>
          <a:p>
            <a:r>
              <a:rPr lang="en-US" dirty="0"/>
              <a:t>Recommendation</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Conclusion</a:t>
            </a:r>
          </a:p>
          <a:p>
            <a:endParaRPr lang="en-US" dirty="0"/>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err="1"/>
              <a:t>Synaptix</a:t>
            </a:r>
            <a:r>
              <a:rPr lang="en-US" dirty="0"/>
              <a:t> Digital</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198388" y="1132657"/>
            <a:ext cx="5038344" cy="1709928"/>
          </a:xfrm>
        </p:spPr>
        <p:txBody>
          <a:bodyPr anchor="t">
            <a:normAutofit/>
          </a:bodyPr>
          <a:lstStyle/>
          <a:p>
            <a:r>
              <a:rPr lang="en-US" sz="5600" dirty="0"/>
              <a:t>Introduction</a:t>
            </a:r>
            <a:br>
              <a:rPr lang="en-US" sz="5600" dirty="0"/>
            </a:br>
            <a:endParaRPr lang="en-US" sz="5600" dirty="0"/>
          </a:p>
        </p:txBody>
      </p:sp>
      <p:pic>
        <p:nvPicPr>
          <p:cNvPr id="9" name="Picture 8" descr="Magnifying glass showing decling performance">
            <a:extLst>
              <a:ext uri="{FF2B5EF4-FFF2-40B4-BE49-F238E27FC236}">
                <a16:creationId xmlns:a16="http://schemas.microsoft.com/office/drawing/2014/main" id="{F7058FD8-C796-075C-310B-6DC61692AF4E}"/>
              </a:ext>
            </a:extLst>
          </p:cNvPr>
          <p:cNvPicPr>
            <a:picLocks noChangeAspect="1"/>
          </p:cNvPicPr>
          <p:nvPr/>
        </p:nvPicPr>
        <p:blipFill>
          <a:blip r:embed="rId2"/>
          <a:srcRect l="15761" r="46324" b="-1"/>
          <a:stretch/>
        </p:blipFill>
        <p:spPr>
          <a:xfrm>
            <a:off x="8296656" y="10"/>
            <a:ext cx="3895344" cy="6857990"/>
          </a:xfrm>
          <a:prstGeom prst="rect">
            <a:avLst/>
          </a:prstGeom>
          <a:noFill/>
        </p:spPr>
      </p:pic>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034321" y="2017601"/>
            <a:ext cx="5366479" cy="2441448"/>
          </a:xfrm>
        </p:spPr>
        <p:txBody>
          <a:bodyPr>
            <a:noAutofit/>
          </a:bodyPr>
          <a:lstStyle/>
          <a:p>
            <a:pPr algn="just">
              <a:spcAft>
                <a:spcPts val="600"/>
              </a:spcAft>
            </a:pPr>
            <a:r>
              <a:rPr lang="en-US" sz="2000" dirty="0">
                <a:cs typeface="Times New Roman" panose="02020603050405020304" pitchFamily="18" charset="0"/>
              </a:rPr>
              <a:t>At Project Pioneer, we have been able to conduct index analysis for user engagement for </a:t>
            </a:r>
            <a:r>
              <a:rPr lang="en-US" sz="2000" dirty="0" err="1">
                <a:cs typeface="Times New Roman" panose="02020603050405020304" pitchFamily="18" charset="0"/>
              </a:rPr>
              <a:t>Synaptix</a:t>
            </a:r>
            <a:r>
              <a:rPr lang="en-US" sz="2000" dirty="0">
                <a:cs typeface="Times New Roman" panose="02020603050405020304" pitchFamily="18" charset="0"/>
              </a:rPr>
              <a:t> Digital solutions. By analyzing the company’s data and leveraging tools like SQL, </a:t>
            </a:r>
            <a:r>
              <a:rPr lang="en-US" sz="2000" dirty="0" err="1">
                <a:cs typeface="Times New Roman" panose="02020603050405020304" pitchFamily="18" charset="0"/>
              </a:rPr>
              <a:t>PowerBI</a:t>
            </a:r>
            <a:r>
              <a:rPr lang="en-US" sz="2000" dirty="0">
                <a:cs typeface="Times New Roman" panose="02020603050405020304" pitchFamily="18" charset="0"/>
              </a:rPr>
              <a:t> and Excel to help the organization make informed data driven decisions which will help the business grow organically. This analysis aims at helping the business experience an increase turn-over the next quarter.</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smtClean="0"/>
              <a:pPr>
                <a:spcAft>
                  <a:spcPts val="600"/>
                </a:spcAft>
              </a:pPr>
              <a:t>3</a:t>
            </a:fld>
            <a:endParaRPr lang="en-US"/>
          </a:p>
        </p:txBody>
      </p:sp>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3B992-DF06-67A3-8BCB-EE5215C562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B8E224-30C5-28E5-1F0B-64DB3FFD2174}"/>
              </a:ext>
            </a:extLst>
          </p:cNvPr>
          <p:cNvSpPr>
            <a:spLocks noGrp="1"/>
          </p:cNvSpPr>
          <p:nvPr>
            <p:ph type="title"/>
          </p:nvPr>
        </p:nvSpPr>
        <p:spPr>
          <a:xfrm>
            <a:off x="1443228" y="1175177"/>
            <a:ext cx="5038344" cy="1709928"/>
          </a:xfrm>
        </p:spPr>
        <p:txBody>
          <a:bodyPr anchor="t">
            <a:normAutofit/>
          </a:bodyPr>
          <a:lstStyle/>
          <a:p>
            <a:r>
              <a:rPr lang="en-US" sz="4200" dirty="0"/>
              <a:t>Business Summary</a:t>
            </a:r>
            <a:br>
              <a:rPr lang="en-US" sz="4200" dirty="0"/>
            </a:br>
            <a:endParaRPr lang="en-US" sz="4200" dirty="0"/>
          </a:p>
        </p:txBody>
      </p:sp>
      <p:pic>
        <p:nvPicPr>
          <p:cNvPr id="9" name="Video 8" descr="Graphs And Numbers">
            <a:extLst>
              <a:ext uri="{FF2B5EF4-FFF2-40B4-BE49-F238E27FC236}">
                <a16:creationId xmlns:a16="http://schemas.microsoft.com/office/drawing/2014/main" id="{028CC3E5-E794-7211-566C-ABE4083627B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36505" r="31454" b="-1"/>
          <a:stretch/>
        </p:blipFill>
        <p:spPr>
          <a:xfrm>
            <a:off x="8296656" y="9707"/>
            <a:ext cx="3895344" cy="6838586"/>
          </a:xfrm>
          <a:prstGeom prst="rect">
            <a:avLst/>
          </a:prstGeom>
          <a:noFill/>
        </p:spPr>
      </p:pic>
      <p:sp>
        <p:nvSpPr>
          <p:cNvPr id="4" name="Content Placeholder 3">
            <a:extLst>
              <a:ext uri="{FF2B5EF4-FFF2-40B4-BE49-F238E27FC236}">
                <a16:creationId xmlns:a16="http://schemas.microsoft.com/office/drawing/2014/main" id="{A20FA7CF-CAC6-FE15-C4CA-1FFD893B62A5}"/>
              </a:ext>
            </a:extLst>
          </p:cNvPr>
          <p:cNvSpPr>
            <a:spLocks noGrp="1"/>
          </p:cNvSpPr>
          <p:nvPr>
            <p:ph idx="1"/>
          </p:nvPr>
        </p:nvSpPr>
        <p:spPr>
          <a:xfrm>
            <a:off x="1443228" y="2155810"/>
            <a:ext cx="5038344" cy="2546379"/>
          </a:xfrm>
        </p:spPr>
        <p:txBody>
          <a:bodyPr>
            <a:noAutofit/>
          </a:bodyPr>
          <a:lstStyle/>
          <a:p>
            <a:pPr>
              <a:spcAft>
                <a:spcPts val="600"/>
              </a:spcAft>
            </a:pPr>
            <a:r>
              <a:rPr lang="en-US" sz="2000" dirty="0" err="1"/>
              <a:t>Synaptix</a:t>
            </a:r>
            <a:r>
              <a:rPr lang="en-US" sz="2000" dirty="0"/>
              <a:t> Digital Solution is a business that specializes in crafting innovative solutions that propel businesses into the digital frontier. The solutions they proffer ranges from streamlined automation to advanced analytics and are dedicated to empowering seamless journey through the digital landscape.</a:t>
            </a:r>
          </a:p>
        </p:txBody>
      </p:sp>
      <p:sp>
        <p:nvSpPr>
          <p:cNvPr id="7" name="Slide Number Placeholder 6">
            <a:extLst>
              <a:ext uri="{FF2B5EF4-FFF2-40B4-BE49-F238E27FC236}">
                <a16:creationId xmlns:a16="http://schemas.microsoft.com/office/drawing/2014/main" id="{251D96A6-122D-9A80-5A14-D2201FAC03CD}"/>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smtClean="0"/>
              <a:pPr>
                <a:spcAft>
                  <a:spcPts val="600"/>
                </a:spcAft>
              </a:pPr>
              <a:t>4</a:t>
            </a:fld>
            <a:endParaRPr lang="en-US"/>
          </a:p>
        </p:txBody>
      </p:sp>
    </p:spTree>
    <p:extLst>
      <p:ext uri="{BB962C8B-B14F-4D97-AF65-F5344CB8AC3E}">
        <p14:creationId xmlns:p14="http://schemas.microsoft.com/office/powerpoint/2010/main" val="22156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9BB7-79FC-D130-6D8F-0D9DB3FD133A}"/>
              </a:ext>
            </a:extLst>
          </p:cNvPr>
          <p:cNvSpPr>
            <a:spLocks noGrp="1"/>
          </p:cNvSpPr>
          <p:nvPr>
            <p:ph type="title"/>
          </p:nvPr>
        </p:nvSpPr>
        <p:spPr/>
        <p:txBody>
          <a:bodyPr/>
          <a:lstStyle/>
          <a:p>
            <a:endParaRPr lang="en-NG"/>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Content Placeholder 6">
                <a:extLst>
                  <a:ext uri="{FF2B5EF4-FFF2-40B4-BE49-F238E27FC236}">
                    <a16:creationId xmlns:a16="http://schemas.microsoft.com/office/drawing/2014/main" id="{22FF731A-1D81-275E-233E-C9642C9795B2}"/>
                  </a:ext>
                </a:extLst>
              </p:cNvPr>
              <p:cNvGraphicFramePr>
                <a:graphicFrameLocks noGrp="1"/>
              </p:cNvGraphicFramePr>
              <p:nvPr>
                <p:ph idx="1"/>
                <p:extLst>
                  <p:ext uri="{D42A27DB-BD31-4B8C-83A1-F6EECF244321}">
                    <p14:modId xmlns:p14="http://schemas.microsoft.com/office/powerpoint/2010/main" val="1073629627"/>
                  </p:ext>
                </p:extLst>
              </p:nvPr>
            </p:nvGraphicFramePr>
            <p:xfrm>
              <a:off x="484188" y="128016"/>
              <a:ext cx="11001375" cy="627288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Content Placeholder 6">
                <a:extLst>
                  <a:ext uri="{FF2B5EF4-FFF2-40B4-BE49-F238E27FC236}">
                    <a16:creationId xmlns:a16="http://schemas.microsoft.com/office/drawing/2014/main" id="{22FF731A-1D81-275E-233E-C9642C9795B2}"/>
                  </a:ext>
                </a:extLst>
              </p:cNvPr>
              <p:cNvPicPr>
                <a:picLocks noGrp="1" noRot="1" noChangeAspect="1" noMove="1" noResize="1" noEditPoints="1" noAdjustHandles="1" noChangeArrowheads="1" noChangeShapeType="1"/>
              </p:cNvPicPr>
              <p:nvPr/>
            </p:nvPicPr>
            <p:blipFill>
              <a:blip r:embed="rId3"/>
              <a:stretch>
                <a:fillRect/>
              </a:stretch>
            </p:blipFill>
            <p:spPr>
              <a:xfrm>
                <a:off x="484188" y="128016"/>
                <a:ext cx="11001375" cy="6272888"/>
              </a:xfrm>
              <a:prstGeom prst="rect">
                <a:avLst/>
              </a:prstGeom>
            </p:spPr>
          </p:pic>
        </mc:Fallback>
      </mc:AlternateContent>
      <p:sp>
        <p:nvSpPr>
          <p:cNvPr id="4" name="Slide Number Placeholder 3">
            <a:extLst>
              <a:ext uri="{FF2B5EF4-FFF2-40B4-BE49-F238E27FC236}">
                <a16:creationId xmlns:a16="http://schemas.microsoft.com/office/drawing/2014/main" id="{32F2A371-E6CF-9760-13DA-40A3DC049C7B}"/>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5" name="Footer Placeholder 4">
            <a:extLst>
              <a:ext uri="{FF2B5EF4-FFF2-40B4-BE49-F238E27FC236}">
                <a16:creationId xmlns:a16="http://schemas.microsoft.com/office/drawing/2014/main" id="{5BB00DEB-CF30-DB49-CE46-44F1CA882FC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CDABB89-5FD4-5DED-E1B5-BBBA19FD1EB4}"/>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89386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60D8-4DBF-DDE3-F8F7-1B43D8AF98F9}"/>
              </a:ext>
            </a:extLst>
          </p:cNvPr>
          <p:cNvSpPr>
            <a:spLocks noGrp="1"/>
          </p:cNvSpPr>
          <p:nvPr>
            <p:ph type="title"/>
          </p:nvPr>
        </p:nvSpPr>
        <p:spPr/>
        <p:txBody>
          <a:bodyPr/>
          <a:lstStyle/>
          <a:p>
            <a:endParaRPr lang="en-NG"/>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Content Placeholder 6">
                <a:extLst>
                  <a:ext uri="{FF2B5EF4-FFF2-40B4-BE49-F238E27FC236}">
                    <a16:creationId xmlns:a16="http://schemas.microsoft.com/office/drawing/2014/main" id="{BACF3BA6-008F-0C28-AC23-AEE7AD0FA2B1}"/>
                  </a:ext>
                </a:extLst>
              </p:cNvPr>
              <p:cNvGraphicFramePr>
                <a:graphicFrameLocks noGrp="1"/>
              </p:cNvGraphicFramePr>
              <p:nvPr>
                <p:ph idx="1"/>
                <p:extLst>
                  <p:ext uri="{D42A27DB-BD31-4B8C-83A1-F6EECF244321}">
                    <p14:modId xmlns:p14="http://schemas.microsoft.com/office/powerpoint/2010/main" val="3711270604"/>
                  </p:ext>
                </p:extLst>
              </p:nvPr>
            </p:nvGraphicFramePr>
            <p:xfrm>
              <a:off x="73152" y="82296"/>
              <a:ext cx="12015216" cy="626364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Content Placeholder 6">
                <a:extLst>
                  <a:ext uri="{FF2B5EF4-FFF2-40B4-BE49-F238E27FC236}">
                    <a16:creationId xmlns:a16="http://schemas.microsoft.com/office/drawing/2014/main" id="{BACF3BA6-008F-0C28-AC23-AEE7AD0FA2B1}"/>
                  </a:ext>
                </a:extLst>
              </p:cNvPr>
              <p:cNvPicPr>
                <a:picLocks noGrp="1" noRot="1" noChangeAspect="1" noMove="1" noResize="1" noEditPoints="1" noAdjustHandles="1" noChangeArrowheads="1" noChangeShapeType="1"/>
              </p:cNvPicPr>
              <p:nvPr/>
            </p:nvPicPr>
            <p:blipFill>
              <a:blip r:embed="rId3"/>
              <a:stretch>
                <a:fillRect/>
              </a:stretch>
            </p:blipFill>
            <p:spPr>
              <a:xfrm>
                <a:off x="73152" y="82296"/>
                <a:ext cx="12015216" cy="6263640"/>
              </a:xfrm>
              <a:prstGeom prst="rect">
                <a:avLst/>
              </a:prstGeom>
            </p:spPr>
          </p:pic>
        </mc:Fallback>
      </mc:AlternateContent>
      <p:sp>
        <p:nvSpPr>
          <p:cNvPr id="4" name="Slide Number Placeholder 3">
            <a:extLst>
              <a:ext uri="{FF2B5EF4-FFF2-40B4-BE49-F238E27FC236}">
                <a16:creationId xmlns:a16="http://schemas.microsoft.com/office/drawing/2014/main" id="{478C551F-3B63-3FD1-6DD6-25F9232F6FE4}"/>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CC62D3CB-1213-6AED-E772-E915C4F113B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5361251-EEF1-9D41-6CCE-10B8898C6D66}"/>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835049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19965" y="334844"/>
            <a:ext cx="9912096" cy="1014984"/>
          </a:xfrm>
        </p:spPr>
        <p:txBody>
          <a:bodyPr/>
          <a:lstStyle/>
          <a:p>
            <a:r>
              <a:rPr lang="en-US" sz="3600" dirty="0"/>
              <a:t>Engagement Score By User Segment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err="1"/>
              <a:t>Synaptix</a:t>
            </a:r>
            <a:r>
              <a:rPr lang="en-US" dirty="0"/>
              <a:t> </a:t>
            </a:r>
            <a:r>
              <a:rPr lang="en-US" dirty="0" err="1"/>
              <a:t>Didital</a:t>
            </a:r>
            <a:endParaRPr lang="en-US" dirty="0"/>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pic>
        <p:nvPicPr>
          <p:cNvPr id="15" name="Content Placeholder 14">
            <a:extLst>
              <a:ext uri="{FF2B5EF4-FFF2-40B4-BE49-F238E27FC236}">
                <a16:creationId xmlns:a16="http://schemas.microsoft.com/office/drawing/2014/main" id="{C237867F-1935-8817-A2C0-918444382720}"/>
              </a:ext>
            </a:extLst>
          </p:cNvPr>
          <p:cNvPicPr>
            <a:picLocks noGrp="1" noChangeAspect="1"/>
          </p:cNvPicPr>
          <p:nvPr>
            <p:ph idx="1"/>
          </p:nvPr>
        </p:nvPicPr>
        <p:blipFill>
          <a:blip r:embed="rId2"/>
          <a:stretch>
            <a:fillRect/>
          </a:stretch>
        </p:blipFill>
        <p:spPr>
          <a:xfrm>
            <a:off x="473528" y="1214917"/>
            <a:ext cx="11244943" cy="3690128"/>
          </a:xfrm>
        </p:spPr>
      </p:pic>
      <p:sp>
        <p:nvSpPr>
          <p:cNvPr id="18" name="TextBox 17">
            <a:extLst>
              <a:ext uri="{FF2B5EF4-FFF2-40B4-BE49-F238E27FC236}">
                <a16:creationId xmlns:a16="http://schemas.microsoft.com/office/drawing/2014/main" id="{36324B2A-673F-6E09-F1A3-9125AE9F63CE}"/>
              </a:ext>
            </a:extLst>
          </p:cNvPr>
          <p:cNvSpPr txBox="1"/>
          <p:nvPr/>
        </p:nvSpPr>
        <p:spPr>
          <a:xfrm>
            <a:off x="473528" y="5135251"/>
            <a:ext cx="11244943" cy="1015663"/>
          </a:xfrm>
          <a:prstGeom prst="rect">
            <a:avLst/>
          </a:prstGeom>
          <a:noFill/>
        </p:spPr>
        <p:txBody>
          <a:bodyPr wrap="square" rtlCol="0">
            <a:spAutoFit/>
          </a:bodyPr>
          <a:lstStyle/>
          <a:p>
            <a:r>
              <a:rPr lang="en-US" sz="2000" dirty="0"/>
              <a:t>This board shows that the Users with highest engagement score are the Late Middle-Aged customers with a total engagement score of 1.17M. Using the Age-Range as a criteria, the similarities shows that these age range are also mostly located in Chicago and mostly use Laptops.</a:t>
            </a:r>
          </a:p>
        </p:txBody>
      </p:sp>
    </p:spTree>
    <p:extLst>
      <p:ext uri="{BB962C8B-B14F-4D97-AF65-F5344CB8AC3E}">
        <p14:creationId xmlns:p14="http://schemas.microsoft.com/office/powerpoint/2010/main" val="283108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54DF7-CA04-F03C-3BA9-DAAC1C720AC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353FA56-A41B-87C8-6319-9FCBA20EC8F2}"/>
              </a:ext>
            </a:extLst>
          </p:cNvPr>
          <p:cNvSpPr>
            <a:spLocks noGrp="1"/>
          </p:cNvSpPr>
          <p:nvPr>
            <p:ph type="title"/>
          </p:nvPr>
        </p:nvSpPr>
        <p:spPr/>
        <p:txBody>
          <a:bodyPr/>
          <a:lstStyle/>
          <a:p>
            <a:r>
              <a:rPr lang="en-US" sz="3600" dirty="0"/>
              <a:t>Users at Risk of Churning</a:t>
            </a:r>
          </a:p>
        </p:txBody>
      </p:sp>
      <p:sp>
        <p:nvSpPr>
          <p:cNvPr id="4" name="Slide Number Placeholder 3">
            <a:extLst>
              <a:ext uri="{FF2B5EF4-FFF2-40B4-BE49-F238E27FC236}">
                <a16:creationId xmlns:a16="http://schemas.microsoft.com/office/drawing/2014/main" id="{8887B306-175F-93EE-A19A-2F925EA8C8C0}"/>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 name="Footer Placeholder 2">
            <a:extLst>
              <a:ext uri="{FF2B5EF4-FFF2-40B4-BE49-F238E27FC236}">
                <a16:creationId xmlns:a16="http://schemas.microsoft.com/office/drawing/2014/main" id="{9B63A895-A0FB-AF89-252F-9D2A704AC3B3}"/>
              </a:ext>
            </a:extLst>
          </p:cNvPr>
          <p:cNvSpPr>
            <a:spLocks noGrp="1"/>
          </p:cNvSpPr>
          <p:nvPr>
            <p:ph type="ftr" sz="quarter" idx="11"/>
          </p:nvPr>
        </p:nvSpPr>
        <p:spPr/>
        <p:txBody>
          <a:bodyPr/>
          <a:lstStyle/>
          <a:p>
            <a:r>
              <a:rPr lang="en-US" dirty="0" err="1"/>
              <a:t>Synaptix</a:t>
            </a:r>
            <a:r>
              <a:rPr lang="en-US" dirty="0"/>
              <a:t> Digital</a:t>
            </a:r>
          </a:p>
        </p:txBody>
      </p:sp>
      <p:sp>
        <p:nvSpPr>
          <p:cNvPr id="2" name="Date Placeholder 1">
            <a:extLst>
              <a:ext uri="{FF2B5EF4-FFF2-40B4-BE49-F238E27FC236}">
                <a16:creationId xmlns:a16="http://schemas.microsoft.com/office/drawing/2014/main" id="{1A5806F3-B6EA-3DB5-878D-5EAE14B26E68}"/>
              </a:ext>
            </a:extLst>
          </p:cNvPr>
          <p:cNvSpPr>
            <a:spLocks noGrp="1"/>
          </p:cNvSpPr>
          <p:nvPr>
            <p:ph type="dt" sz="half" idx="10"/>
          </p:nvPr>
        </p:nvSpPr>
        <p:spPr/>
        <p:txBody>
          <a:bodyPr/>
          <a:lstStyle/>
          <a:p>
            <a:r>
              <a:rPr lang="en-US" dirty="0"/>
              <a:t>2024</a:t>
            </a:r>
          </a:p>
        </p:txBody>
      </p:sp>
      <p:sp>
        <p:nvSpPr>
          <p:cNvPr id="18" name="TextBox 17">
            <a:extLst>
              <a:ext uri="{FF2B5EF4-FFF2-40B4-BE49-F238E27FC236}">
                <a16:creationId xmlns:a16="http://schemas.microsoft.com/office/drawing/2014/main" id="{0DEFBEA2-E47C-79CE-1418-48974F2B2C4E}"/>
              </a:ext>
            </a:extLst>
          </p:cNvPr>
          <p:cNvSpPr txBox="1"/>
          <p:nvPr/>
        </p:nvSpPr>
        <p:spPr>
          <a:xfrm>
            <a:off x="473528" y="4796644"/>
            <a:ext cx="11244943" cy="1015663"/>
          </a:xfrm>
          <a:prstGeom prst="rect">
            <a:avLst/>
          </a:prstGeom>
          <a:noFill/>
        </p:spPr>
        <p:txBody>
          <a:bodyPr wrap="square" rtlCol="0">
            <a:spAutoFit/>
          </a:bodyPr>
          <a:lstStyle/>
          <a:p>
            <a:r>
              <a:rPr lang="en-US" sz="2000" dirty="0"/>
              <a:t>Here, the users with the least engagement are the Seniors. This group of users in the chart have the lowest app usage hours as well as the lowest average session per minute with 6.7k and 63k respectively.  This indicates that they are the most at risk of leaving.</a:t>
            </a:r>
          </a:p>
        </p:txBody>
      </p:sp>
      <p:pic>
        <p:nvPicPr>
          <p:cNvPr id="8" name="Content Placeholder 7">
            <a:extLst>
              <a:ext uri="{FF2B5EF4-FFF2-40B4-BE49-F238E27FC236}">
                <a16:creationId xmlns:a16="http://schemas.microsoft.com/office/drawing/2014/main" id="{6CCBFCA3-1EC1-4B1F-E3E6-E2A6A8173C7A}"/>
              </a:ext>
            </a:extLst>
          </p:cNvPr>
          <p:cNvPicPr>
            <a:picLocks noGrp="1" noChangeAspect="1"/>
          </p:cNvPicPr>
          <p:nvPr>
            <p:ph idx="1"/>
          </p:nvPr>
        </p:nvPicPr>
        <p:blipFill>
          <a:blip r:embed="rId2"/>
          <a:stretch>
            <a:fillRect/>
          </a:stretch>
        </p:blipFill>
        <p:spPr>
          <a:xfrm>
            <a:off x="1086850" y="1136717"/>
            <a:ext cx="10018297" cy="3389217"/>
          </a:xfrm>
        </p:spPr>
      </p:pic>
    </p:spTree>
    <p:extLst>
      <p:ext uri="{BB962C8B-B14F-4D97-AF65-F5344CB8AC3E}">
        <p14:creationId xmlns:p14="http://schemas.microsoft.com/office/powerpoint/2010/main" val="2427174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a:xfrm>
            <a:off x="2862071" y="4343400"/>
            <a:ext cx="6009817" cy="968829"/>
          </a:xfrm>
        </p:spPr>
        <p:txBody>
          <a:bodyPr/>
          <a:lstStyle/>
          <a:p>
            <a:endParaRPr lang="en-US" altLang="zh-CN"/>
          </a:p>
          <a:p>
            <a:endParaRPr lang="en-US" dirty="0"/>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9</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err="1"/>
              <a:t>Synaptix</a:t>
            </a:r>
            <a:r>
              <a:rPr lang="en-US" dirty="0"/>
              <a:t> Digital</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pic>
        <p:nvPicPr>
          <p:cNvPr id="9" name="Content Placeholder 8">
            <a:extLst>
              <a:ext uri="{FF2B5EF4-FFF2-40B4-BE49-F238E27FC236}">
                <a16:creationId xmlns:a16="http://schemas.microsoft.com/office/drawing/2014/main" id="{2ABFC910-FBEB-1479-FCC7-F90ED07DBA64}"/>
              </a:ext>
            </a:extLst>
          </p:cNvPr>
          <p:cNvPicPr>
            <a:picLocks noChangeAspect="1"/>
          </p:cNvPicPr>
          <p:nvPr/>
        </p:nvPicPr>
        <p:blipFill>
          <a:blip r:embed="rId2"/>
          <a:stretch>
            <a:fillRect/>
          </a:stretch>
        </p:blipFill>
        <p:spPr>
          <a:xfrm>
            <a:off x="2414856" y="2076117"/>
            <a:ext cx="6009817" cy="1764302"/>
          </a:xfrm>
          <a:prstGeom prst="rect">
            <a:avLst/>
          </a:prstGeom>
        </p:spPr>
      </p:pic>
      <p:sp>
        <p:nvSpPr>
          <p:cNvPr id="12" name="TextBox 11">
            <a:extLst>
              <a:ext uri="{FF2B5EF4-FFF2-40B4-BE49-F238E27FC236}">
                <a16:creationId xmlns:a16="http://schemas.microsoft.com/office/drawing/2014/main" id="{C6354929-1C54-04AE-1D41-EC813441CDC2}"/>
              </a:ext>
            </a:extLst>
          </p:cNvPr>
          <p:cNvSpPr txBox="1"/>
          <p:nvPr/>
        </p:nvSpPr>
        <p:spPr>
          <a:xfrm>
            <a:off x="2414856" y="3994593"/>
            <a:ext cx="6658411" cy="1323439"/>
          </a:xfrm>
          <a:prstGeom prst="rect">
            <a:avLst/>
          </a:prstGeom>
          <a:noFill/>
        </p:spPr>
        <p:txBody>
          <a:bodyPr wrap="square" rtlCol="0">
            <a:spAutoFit/>
          </a:bodyPr>
          <a:lstStyle/>
          <a:p>
            <a:r>
              <a:rPr lang="en-US" sz="2000" b="0" i="0">
                <a:solidFill>
                  <a:srgbClr val="131619"/>
                </a:solidFill>
                <a:effectLst/>
              </a:rPr>
              <a:t>A correlation analysis was done to know if there exist a relationship between the device type used and the user engagement. A coefficient of -0.014  was found which suggests that there is a very weak negative relationship between the two variables.</a:t>
            </a:r>
            <a:endParaRPr lang="en-US" sz="2000" b="0" i="0" dirty="0">
              <a:solidFill>
                <a:srgbClr val="131619"/>
              </a:solidFill>
              <a:effectLst/>
            </a:endParaRPr>
          </a:p>
        </p:txBody>
      </p:sp>
      <p:sp>
        <p:nvSpPr>
          <p:cNvPr id="13" name="TextBox 12">
            <a:extLst>
              <a:ext uri="{FF2B5EF4-FFF2-40B4-BE49-F238E27FC236}">
                <a16:creationId xmlns:a16="http://schemas.microsoft.com/office/drawing/2014/main" id="{27098CD6-0233-28F5-75F6-3D163A5F7A55}"/>
              </a:ext>
            </a:extLst>
          </p:cNvPr>
          <p:cNvSpPr txBox="1"/>
          <p:nvPr/>
        </p:nvSpPr>
        <p:spPr>
          <a:xfrm>
            <a:off x="2414856" y="1210830"/>
            <a:ext cx="6009817" cy="646331"/>
          </a:xfrm>
          <a:prstGeom prst="rect">
            <a:avLst/>
          </a:prstGeom>
          <a:noFill/>
        </p:spPr>
        <p:txBody>
          <a:bodyPr wrap="square" rtlCol="0">
            <a:spAutoFit/>
          </a:bodyPr>
          <a:lstStyle/>
          <a:p>
            <a:pPr algn="ctr"/>
            <a:r>
              <a:rPr lang="en-US" sz="3600">
                <a:latin typeface="+mj-lt"/>
              </a:rPr>
              <a:t>CORRELATION ANALYSIS</a:t>
            </a:r>
            <a:endParaRPr lang="en-US" sz="3600" dirty="0">
              <a:latin typeface="+mj-lt"/>
            </a:endParaRPr>
          </a:p>
        </p:txBody>
      </p:sp>
    </p:spTree>
    <p:extLst>
      <p:ext uri="{BB962C8B-B14F-4D97-AF65-F5344CB8AC3E}">
        <p14:creationId xmlns:p14="http://schemas.microsoft.com/office/powerpoint/2010/main" val="613288997"/>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49E1B6E2-0F2E-4266-96F9-C4908C087E2F}">
  <we:reference id="wa200003233" version="2.0.0.3" store="en-US" storeType="OMEX"/>
  <we:alternateReferences>
    <we:reference id="WA200003233" version="2.0.0.3" store="WA200003233" storeType="OMEX"/>
  </we:alternateReferences>
  <we:properties>
    <we:property name="pptInsertionSessionID" value="&quot;7E663D92-A12A-4FAB-9F06-76C424DD3EEA&quot;"/>
    <we:property name="reportUrl" value="&quot;/groups/me/reports/30bca0a2-96be-4a97-a9ba-97eb7e52ef0a/c42c9b5aabc0ae850075?bookmarkGuid=98c0f611-716c-4466-8431-5a811bce438d&amp;bookmarkUsage=1&amp;ctid=38e37b88-a3a1-48cf-9f05-6537427fed24&amp;fromEntryPoint=export&quot;"/>
    <we:property name="reportName" value="&quot;Tech Project B - Completed&quot;"/>
    <we:property name="reportState" value="&quot;CONNECTED&quot;"/>
    <we:property name="embedUrl" value="&quot;/reportEmbed?reportId=30bca0a2-96be-4a97-a9ba-97eb7e52ef0a&amp;config=eyJjbHVzdGVyVXJsIjoiaHR0cHM6Ly9XQUJJLU5PUlRILUVVUk9QRS1OLVBSSU1BUlktcmVkaXJlY3QuYW5hbHlzaXMud2luZG93cy5uZXQiLCJlbWJlZEZlYXR1cmVzIjp7InVzYWdlTWV0cmljc1ZOZXh0Ijp0cnVlfX0%3D&amp;disableSensitivityBanner=true&quot;"/>
    <we:property name="pageName" value="&quot;c42c9b5aabc0ae850075&quot;"/>
    <we:property name="pageDisplayName" value="&quot;APPLICATION USAGE&quot;"/>
    <we:property name="datasetId" value="&quot;222c31af-45cc-424d-93be-28db038b1525&quot;"/>
    <we:property name="backgroundColor" value="&quot;#E6E6E6&quot;"/>
    <we:property name="bookmark" value="&quot;H4sIAAAAAAAAA+1a32/bNhD+VwK9dAO8gaREicxbEmfYgG4I6rYvQx6O5ElVI4sGRSfxAv/vo8Q0W360Tralk50+2SKPx7v7viPvZF8lpu4WDax+gzkm+8mhtWdzcGd7NJkkbRyTmnJVmjw3nBJGqNKkn7ULX9u2S/avEg+uQv++7pbQ9IrC4O+nkwSa5gSq/qmEpsNJskDX2Raa+g+MwmHKuyWuJwleLhrroFc58+CxV3sexMNzMIH+mIYdQfv6HGeofRzVGdNScYBgEaDghBQ8iHVRYLDsQZFe9bD9kW091G3Yph8rUyWYzjhJOWQgU2PoYEZZN/5aRK2OLxcueBd8Xi364BwFWyvrag1NMnjhsItGXyVHtlnOh2/Ht8Znduk0vsFymGp97VdB02zVQgjp5Z4BD3vfXVh3pgIa3yfrEJ4TZ0PwBrmDCn94A22Fw8QHe3HkMBhhkn2yntzYdWDOodVh9K5RB1XlsAJ//Xj8FSx+az00x20VuDDH1s+0ddH4n5btNZbkvi+nYaSr26q55spfsL2NLipwRx/A+Z6L6mMAvYcoLLLOoDtcDShNa/eJLmxyx6nRRmJ9+onrYenHv7H5mmzRtedn1+m6nyQsQ8MFqPCpGEFthBphWry2OkL5wrNCN8su4ILm8Ft6PCvLYnZokhIuhSYylwQpKyjhI8yOKZ7XGgeKvPD8MLZd+m+J8awEi6kBkhWKMMYZCJ6G0ktkmy+OMTHwYLF414WQ/xy0dCfoprDaTMDJSEvDx18c0bZtS5FHgTWuyqqQRWkKnXKhhMqJUpSKEd4d29dwHITOMVBhFvVNl7Gv/LUOJ3/oRv/DGmtLU+Vp4RlX0oCmpSxTFEJnNBeMpcSMMGm2rh35R5fdTncjo79R7jUjgspCEiq1lBnjmhCNxQhz44vNyEZKdU1Y7G7xKJmjq4Z3df3Og3OLuF2Ncd6aYRoH36+S13WIR9T9Hpplr/bVIXS1fhUsWg/h/Aysg3j3dQtpUwrMwpGnOWGYhjI6TcdYJ7zr0O2FJmXvhvojQncaVhh70f7/AD8UpogzNVJTQ2ieEZ0xQSGnY0zff9Vl7D6+90sWXpY8lxQlGMKIUUXG6e43wptrA3Bm98qBIZFRSKJTSIUwhtMMQZCtArw/o36Z3nGP7z7Gn/M7wlpKzYxKCTU5gYIqk/HN9/CYYH3Ea0S6+yA/LgoRcpEXmTGGisIYlXGTEbJlR/cTev0XgP0TwxFJwJTRkmW5Bs0yUnBaqKEe+WJgPF56ZS9vx2b4xShFwoUWPJUZKEkFF2KjtnoerL6ra1D3UB1ll75bgMYTaPGBeiqQElqDZkNNNfxp46acWq//BFXkG2gsIgAA&quot;"/>
    <we:property name="initialStateBookmark" value="&quot;H4sIAAAAAAAAA+1a32/bNhD+VwK9dAO8gZREi8qbE2fY0KYN4rYvQzAcyZOqRhYNSk7sBv7fd6LcbPnROtmWTnb6ZOtIHu/u+468k30VmKKelbB8DVMM9oMDa8+n4M73eDAIqrXszZuXx6PTl3+8Hh0fkdjOmsJWdbB/FTTgcmzeF/UcylYDCX8/GwRQlieQt08ZlDUOghm62lZQFp+wm0xDjZvjahDgYlZaB63KSQMNtmovaDo9097854h2BN0UFzhB3XRSHYc6VQJAaQYoBWOJoGl1N8Fbdu+UVrXf/tBWDRQVbdPKskjJUMeCRQJiSCNjuDcjK8pmPUUtjxYzR96Rz8tZG5VDsjW3rtBQBt4Lh3Vn9FVwaMv51H87uiGf2LnTeIqZH6qaolmSpsmyAgrpYs9AA3s/XFp3rgiGH4MVhefEWQqenzfK8adTqHL0Ax/s5aFDMsIE+2w1uLZrZC6g0iS9bdQozx3m0Kwfj76BxW9tA+VRlRMXplg1E21dZ/wv82qNJbvryxlJ6qLKyzVX/oLtbeeiAnf4AVzTclF9JNBbiGiRdQbdwdKjNC7cZ7qEg1tO9TYSq7PPXKelH//G5jXZOteenl1nq3aQhTEaIUHRpwoZaiNVD9PildUdlM88K3Q5rwkXNAff0+NJWdZlh2YRE6nULB2mDHmYcCZ6mB1jvCg0eoo88/wwtpo33xPjSQnWpQakYaJYGIoQpIio9JLx5oujTwwczWbvagr5r6SlPkE3huVmAg56Who+/OLobNu2FHkQWP2qrJI0yUyiIyGVVEOmFOeyh3fH9jUcI+ociQqTTt943vWVxwWd/NSN/oc11pamyuPC06+kAc2zNItQSh3zoQzDiJkeJs3WtSP/6LLb6W6k9zfKnWZE8jRJGU91msah0IxpTHqYG19tRjZSqi5psbvBo2CKLvfv6tqdvXOzbrsCu3Fr/DB636+CVwXFo9P9Hsp5q/bFAdSFfkEWrXw4vwCrn15/20LaZBJjOvK0YCFGVEZHUR/rhHc1uj1qUvauqd8jdMe0wtjL6v8H+L4wdThzk2puGB/GTMeh5DDkfUzff9Vl7D6+d0sWkWVimHJMwbCQGZXEgu9+I7y5NgBndq8c8ImMMmU6gkhKYwSPESTbKsDbM+q38S33xO5j/CW/O1izVIdGRYybIYOEKxOLzfdwn2B9wGtEvvsgPywKHeRymMTGGC4TY1QsTMzYlh3dj+j1nwH2jwxHR4JQGZ2G8VCDDmOWCJ4oX498NTANLhplFzdj438xipAJqaWI0hhUyqWQcqO2YkpW39bl1d1XR9l5U89A4wlUeE89RaSEyqDZUFP5P20EfhOypVDlpiKs/SvHdfm1Wv0JE9OAPVUiAAA=&quot;"/>
    <we:property name="isFiltersActionButtonVisible" value="true"/>
    <we:property name="isVisualContainerHeaderHidden" value="false"/>
    <we:property name="reportEmbeddedTime" value="&quot;2024-10-29T16:53:27.978Z&quot;"/>
    <we:property name="creatorTenantId" value="&quot;38e37b88-a3a1-48cf-9f05-6537427fed24&quot;"/>
    <we:property name="creatorUserId" value="&quot;10032002593F6414&quot;"/>
    <we:property name="creatorSessionId" value="&quot;b44f7dfa-b3a3-48bc-b374-77bf6ea97b9b&quot;"/>
    <we:property name="artifactViewState" value="&quot;live&quot;"/>
    <we:property name="isTitleSuggestionsDialogRejected" value="true"/>
  </we:properties>
  <we:bindings/>
  <we:snapshot xmlns:r="http://schemas.openxmlformats.org/officeDocument/2006/relationships"/>
</we:webextension>
</file>

<file path=ppt/webextensions/webextension2.xml><?xml version="1.0" encoding="utf-8"?>
<we:webextension xmlns:we="http://schemas.microsoft.com/office/webextensions/webextension/2010/11" id="{6795D20D-A9A5-432D-9227-FC54A3D64C94}">
  <we:reference id="wa200003233" version="2.0.0.3" store="en-US" storeType="OMEX"/>
  <we:alternateReferences>
    <we:reference id="WA200003233" version="2.0.0.3" store="WA200003233" storeType="OMEX"/>
  </we:alternateReferences>
  <we:properties>
    <we:property name="pptInsertionSessionID" value="&quot;7E663D92-A12A-4FAB-9F06-76C424DD3EEA&quot;"/>
    <we:property name="reportUrl" value="&quot;/groups/me/reports/30bca0a2-96be-4a97-a9ba-97eb7e52ef0a/c6062f9f010eb015c629?bookmarkGuid=738e087e-aeb5-46bb-b026-b322d21425bd&amp;bookmarkUsage=1&amp;ctid=38e37b88-a3a1-48cf-9f05-6537427fed24&amp;fromEntryPoint=export&quot;"/>
    <we:property name="reportName" value="&quot;Tech Project B - Completed&quot;"/>
    <we:property name="reportState" value="&quot;CONNECTED&quot;"/>
    <we:property name="embedUrl" value="&quot;/reportEmbed?reportId=30bca0a2-96be-4a97-a9ba-97eb7e52ef0a&amp;config=eyJjbHVzdGVyVXJsIjoiaHR0cHM6Ly9XQUJJLU5PUlRILUVVUk9QRS1OLVBSSU1BUlktcmVkaXJlY3QuYW5hbHlzaXMud2luZG93cy5uZXQiLCJlbWJlZEZlYXR1cmVzIjp7InVzYWdlTWV0cmljc1ZOZXh0Ijp0cnVlfX0%3D&amp;disableSensitivityBanner=true&quot;"/>
    <we:property name="pageName" value="&quot;c6062f9f010eb015c629&quot;"/>
    <we:property name="pageDisplayName" value="&quot;APP USAGE BY LOCATION &quot;"/>
    <we:property name="datasetId" value="&quot;222c31af-45cc-424d-93be-28db038b1525&quot;"/>
    <we:property name="backgroundColor" value="&quot;#E7E7E7&quot;"/>
    <we:property name="bookmark" value="&quot;H4sIAAAAAAAAA+1aS3PbNhD+Kx5c0s6oHfBN+uZXpplJHddy0kPHhyWwpBFTBAuStlWP/nsXpOQ4qm0pqe1SU91EYLnYx/ctd2HfMqnqqoDpMUyQ7bJ9rS8nYC53HDZiZb/meamfOGEIGAnkIXAZerSrq0bpsma7t6wBk2PzSdUtFFYRLf5xPmJQFCeQ26cMihpHrEJT6xIK9Rf2wrTVmBZnI4Y3VaENWJXjBhq0aq9InJ7JBOdneyKIRl3hGEXTr4qQh26WZNzhmHInEKGbkFjdC3SWPShiVXfHH+iyAVXSMXYNw5RHnpTC5y44aRw5UWjXM1U0c5F0enRTGfKOfJ5WNjgHZGuujRJQsM4Lg3Vv9C070EU76X4dfbU+1q0ReIpZt1U2qpmSpvG0BArpzY6EBnZ+uNbmMqVs/MhmFJ4Toyl4ndwhXimBZ/Z4u3Ohrw8MkhWS7fLZ6M6wPXkFpaDVZav28txgDs388egVTD7TDRRHZU5gmGDZjIU2vfFv23KeTP5PX85ppVZlXszB8iVvZ72LlcKDCzCNBWP6mbJuc0QvaSPR7E+7NB0qs8CLO1pyarCRmJ0vwE6vfr4H5znaetdeAV7nM7vrCymC2OdEIO47nu85Hq4kxpDwd9xOUjQfsnGvsF6NvdFQCb6SFKJoa8oKyt64TSPI6lQNjBwJOJEPRI3EF37APQFJslHk2KuqjzXVo19IS32C5hCmW34Mlh9rZWtgFIGAQ5wIcFPwpIgCyR3YNlbPggZqkQkM82J52PYN9K+qbBtc4yu3Pln2wWwcU74tNgPjTJAmGc1ZgUudV+JwlwdpOkDOfKzR7FA/u3MXpU2hjrX83eESDoLv4IjUhKhNI8dj3v+XLHgISz0ZpMsdgQHRIAKXxvIkEtEAyfDvGpO6oJfNVxhiEzR5N2rZkzvnqv44hf2+lt02dr7fsveK4tHr/gRFa9W+2YdaiTdk0awL5yP57cTr16txo8XF0xc32IWSEkvWpTwO4yT0Q85T5DEEkYz8IaZ8nfr3f8/8w7xeBYAklhB4BADJg4jLyIuDYIAA2Mvxp1Mo8y3ln47NGoxP3TCClDLO4yQJhQd89fXrma6OKX69TOfU4s6YvrJvjZ50wvPL7bpN/2yR8Lf8AR4vNuj3b4sfT2qyKlaGY8T6PHP7VR1jQbFfP9r9Q3fWUljfa9H3CrQ8tydTWEhmj/nwaj3H4wauf8lJ6WO7Xpf+PlSu7Ra/P8i/X9CwMo9xKdXCu3dLvnwD6NdJQ+cJpAU+8fYCYXNOvk5xumfiZjTlL/SHgsYm5+hmg/rzdSlkl1Iv8PwAMz/gEELEXSG3hfO5CqezLZzbwrktnGsVzhfgyosWzjjNfC/zIs4RfOnFPg2aAxwxNg6ML30rXakr3fR1Y3OA+VzX0af6+iVntvvFuSu5s4enU902dQUCT6DEB6ZUwiCU0ubzyUm1+7+guzl1NvsbDXQzpo8kAAA=&quot;"/>
    <we:property name="initialStateBookmark" value="&quot;H4sIAAAAAAAAA+1a23LbNhD9FQ9f0s6oHfBO+k22lWkm8aWWkz50PJ0lsJQRUwQLkrZVj/69C5JyHNW2lNR2qaneyAUI7OWcxS6kW0vIsshgdgRTtHatPaUup6Avd2xrYOWd7Pj4/eHw9P0fR8PDEYlVUUmVl9burVWBnmD1SZY1ZGYFEv5+PrAgy05gYt5SyEocWAXqUuWQyb+wnUxDla5xPrDwpsiUBrPkuIIKzbJXNJ3eaW/7Z5d2BF7JKxwjr1opD1jgpHHKbIYJs30eODFNK9sJjWYPTjFLN9vvq7wCmdM2RoZBwkJXCO4xB+wkCu0wMPJUZlU3JZmNbgpN1pHNs8J4ZZ90nSgtOWRWY4XGslX61tpXWT1tnkZfyceq1hxPMW2G8kpWM1ppPMuBXHqzI6CCnR+ulb5MKAw/WnNyz4lW5Lxm3gFeSY5nZnszcqGu9zWSFsLaZfPBnWJDcQU5J+myVsPJROMEqu519Aoqn6kKslE+ITBMMa/GXOlW+bd13gWT/dOWc5KUMp9kHVi+xO2sNbGQuH8BujJgTD5T1E2M6COlBeq9WROmA6kXeHEGS0b11hPz8wXY6dPP9+Dcoa017RXgdT43ox4X3I88RgRinu16ru3iSmL0CX9H9TRBfZyO2wXL1dgb9JXgK0nBs7qkqKBolds0gqwOVc/IEYMdekDUiD3u+czlEMcbRY5hUXwsKR/9QquUJ6gPYLblR2/5sVa0ekYR8BlEMQcnAVfw0BfMhm1h9SxooBKZwNAly4O6LaAPZV5XuMYptz5Z9kBvHFO+zTc944yfxKkIXN+hyiu2mcP8JOkhZz6WqHeont2589KmUMdo/u5gCQf+d3BEKELUppHjMev/SxY8hKWWDMJhNkefaBCCQ215HPKwh2T4d4VJmdHH+isMWVPUk6bVMjs3xhXtdhLbcSWaYWxsv7U+SPJHu/YnyGqz7Js9KCV/QxrNG3c+Et9mevl6OW6wuHH6YoZ1IYXA3GpCHgVRHHgBYwmyCPxQhF4fQ75O/vu/R/5hXq8CQBwJ8F0CgGB+yEToRr7fQwAMJ/jTKeSTLeWf9s0ajE+cIISEIs6iOA64C2z19euZKo7If+2cxqjFnTGdsm+1mjaTu1vtsk7+rJHwt3wAjxcD9Pzr4uHJlcwSK90xsNo4M3OqjjEj36/v7fal2WvJrR8Ub2sFEnf6pBIzYZltjl+t5nhcwfUvOSl81q7bhL91lWOqxe938m8X1Kx0Ps6FXFj3bsmWbwD9OmFoLIEkwye+XiCs4+TrJKd7Km5GUf5CPxRUJjijmw2qz9elkBElru96PqaezyCAkDlcbBPncyVOe5s4t4lzmzjXSpwvwJUXTZxRknpu6oaMIXjCjTxqNHvYYmwcGF/6VrqQV6pq88bmAPO5rqNP1fVL9mz3k3OTcucPd6eqrsoCOJ5Ajg90qYRByIWJ55OdavO/oLb9owjL7iR44gPzb6G7vnY+/xtDYlo1uCQAAA==&quot;"/>
    <we:property name="isFiltersActionButtonVisible" value="true"/>
    <we:property name="isVisualContainerHeaderHidden" value="false"/>
    <we:property name="reportEmbeddedTime" value="&quot;2024-10-29T16:54:48.534Z&quot;"/>
    <we:property name="creatorTenantId" value="&quot;38e37b88-a3a1-48cf-9f05-6537427fed24&quot;"/>
    <we:property name="creatorUserId" value="&quot;10032002593F6414&quot;"/>
    <we:property name="creatorSessionId" value="&quot;62d0905a-ebcc-4de6-a66f-d80db1876a3b&quot;"/>
    <we:property name="artifactViewState" value="&quot;live&quot;"/>
    <we:property name="isTitleSuggestionsDialogRejected" value="true"/>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{2602CAD9-BDB8-4070-8CDD-7F93586FD20F}tf11429527_win32</Template>
  <TotalTime>308</TotalTime>
  <Words>769</Words>
  <Application>Microsoft Office PowerPoint</Application>
  <PresentationFormat>Widescreen</PresentationFormat>
  <Paragraphs>76</Paragraphs>
  <Slides>16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Century Gothic</vt:lpstr>
      <vt:lpstr>Karla</vt:lpstr>
      <vt:lpstr>Times New Roman</vt:lpstr>
      <vt:lpstr>Univers Condensed Light</vt:lpstr>
      <vt:lpstr>Wingdings</vt:lpstr>
      <vt:lpstr>Office Theme</vt:lpstr>
      <vt:lpstr>Synaptix Digital Solution</vt:lpstr>
      <vt:lpstr>Outline </vt:lpstr>
      <vt:lpstr>Introduction </vt:lpstr>
      <vt:lpstr>Business Summary </vt:lpstr>
      <vt:lpstr>PowerPoint Presentation</vt:lpstr>
      <vt:lpstr>PowerPoint Presentation</vt:lpstr>
      <vt:lpstr>Engagement Score By User Segment</vt:lpstr>
      <vt:lpstr>Users at Risk of Churning</vt:lpstr>
      <vt:lpstr>PowerPoint Presentation</vt:lpstr>
      <vt:lpstr>Least Performing Age-Range and Location</vt:lpstr>
      <vt:lpstr>Location with Highest and Lowest Engagement</vt:lpstr>
      <vt:lpstr>RECOMMENDATION </vt:lpstr>
      <vt:lpstr>Recommendation</vt:lpstr>
      <vt:lpstr>Recommendation</vt:lpstr>
      <vt:lpstr>Conclusion</vt:lpstr>
      <vt:lpstr>Thank you for you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Synaptix Digital Solution</dc:title>
  <dc:creator>aminat adigun</dc:creator>
  <cp:lastModifiedBy>kelvin precious Onyemabi</cp:lastModifiedBy>
  <cp:revision>4</cp:revision>
  <dcterms:created xsi:type="dcterms:W3CDTF">2024-10-28T21:01:29Z</dcterms:created>
  <dcterms:modified xsi:type="dcterms:W3CDTF">2024-10-29T16:55:52Z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